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>
      <p:cViewPr varScale="1">
        <p:scale>
          <a:sx n="71" d="100"/>
          <a:sy n="71" d="100"/>
        </p:scale>
        <p:origin x="3312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1731"/>
          </a:xfrm>
          <a:prstGeom prst="rect">
            <a:avLst/>
          </a:prstGeom>
        </p:spPr>
        <p:txBody>
          <a:bodyPr vert="horz" lIns="94327" tIns="47164" rIns="94327" bIns="471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4327" tIns="47164" rIns="94327" bIns="47164" rtlCol="0"/>
          <a:lstStyle>
            <a:lvl1pPr algn="r">
              <a:defRPr sz="1200"/>
            </a:lvl1pPr>
          </a:lstStyle>
          <a:p>
            <a:fld id="{E9CAA47E-C308-49E2-8C05-D94830105AB6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7" tIns="47164" rIns="94327" bIns="47164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327" tIns="47164" rIns="94327" bIns="4716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1731"/>
          </a:xfrm>
          <a:prstGeom prst="rect">
            <a:avLst/>
          </a:prstGeom>
        </p:spPr>
        <p:txBody>
          <a:bodyPr vert="horz" lIns="94327" tIns="47164" rIns="94327" bIns="471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4327" tIns="47164" rIns="94327" bIns="47164" rtlCol="0" anchor="b"/>
          <a:lstStyle>
            <a:lvl1pPr algn="r">
              <a:defRPr sz="1200"/>
            </a:lvl1pPr>
          </a:lstStyle>
          <a:p>
            <a:fld id="{CB407A24-57DF-4D01-8226-D68E72D07A0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7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24088" y="768350"/>
            <a:ext cx="2655887" cy="38369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5819" indent="-235819" algn="just">
              <a:buAutoNum type="arabicParenR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CC49A-7150-4C50-9631-CADC2236F0EC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23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1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5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26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B758-B1F0-45AC-9C59-3479646F60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3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9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1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6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6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6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91AD-3F57-44CC-8538-870E917FE668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4070-AFC7-4040-9961-A4E8D1EBC3E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6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pls.com/free-tri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alicia.ramirezo@uah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060848" y="553665"/>
            <a:ext cx="4752528" cy="1556576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 PRESENCIAL de INVESTIGACIÓN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Parte teoría: Jueves 11 de abril de 2024 (de 16 a 19)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" altLang="es-E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Parte teoría: Jueves 18 de abril de 2024 (de 16 a 19)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" altLang="es-E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3ª Parte práctica: Jueves 25 de abril de 2024 (de 16 a 19)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s-ES" altLang="es-E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4ª Parte práctica: Jueves 9 de mayo de 2024 (de 16 a 19)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0.4  – Facultad de Económicas</a:t>
            </a:r>
            <a:endParaRPr lang="en-GB" altLang="es-ES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6632" y="2110241"/>
            <a:ext cx="6741368" cy="767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Título:</a:t>
            </a:r>
          </a:p>
          <a:p>
            <a:pPr algn="just">
              <a:lnSpc>
                <a:spcPct val="90000"/>
              </a:lnSpc>
            </a:pPr>
            <a:r>
              <a:rPr lang="es-E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LOS MODELOS DE ECUACIONES ESTRUCTURALES. UNA VISIÓN PRÁCTICA A TRAVÉS DEL PARTIAL LEAST SQUARES (PLS) PARA LA INVESTIGACIÓN EN CIENCIAS SOCIALES</a:t>
            </a:r>
          </a:p>
          <a:p>
            <a:pPr>
              <a:lnSpc>
                <a:spcPct val="90000"/>
              </a:lnSpc>
            </a:pPr>
            <a:endParaRPr lang="es-ES" sz="105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Ponentes:</a:t>
            </a:r>
          </a:p>
          <a:p>
            <a:pPr>
              <a:lnSpc>
                <a:spcPct val="90000"/>
              </a:lnSpc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 Dr. Pablo Gutiérrez Rodríguez </a:t>
            </a:r>
          </a:p>
          <a:p>
            <a:pPr>
              <a:lnSpc>
                <a:spcPct val="90000"/>
              </a:lnSpc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 León</a:t>
            </a:r>
          </a:p>
          <a:p>
            <a:pPr>
              <a:lnSpc>
                <a:spcPct val="90000"/>
              </a:lnSpc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Profesora Drª. Alicia Ramírez Orellana</a:t>
            </a:r>
          </a:p>
          <a:p>
            <a:pPr>
              <a:lnSpc>
                <a:spcPct val="90000"/>
              </a:lnSpc>
            </a:pPr>
            <a: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 Alcalá</a:t>
            </a:r>
            <a:br>
              <a:rPr lang="es-E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Contenido: </a:t>
            </a:r>
            <a:br>
              <a:rPr lang="es-ES" sz="1600" dirty="0"/>
            </a:br>
            <a:r>
              <a:rPr lang="es-ES" sz="1200" dirty="0"/>
              <a:t>- Introducción a la modelización</a:t>
            </a:r>
          </a:p>
          <a:p>
            <a:pPr>
              <a:lnSpc>
                <a:spcPct val="90000"/>
              </a:lnSpc>
            </a:pPr>
            <a:r>
              <a:rPr lang="es-ES" sz="1200" dirty="0"/>
              <a:t>- Los modelos de ecuaciones estructurales (MEE) y su terminología  básica</a:t>
            </a:r>
          </a:p>
          <a:p>
            <a:pPr marL="88900" indent="-88900"/>
            <a:r>
              <a:rPr lang="es-ES" sz="1200" dirty="0"/>
              <a:t>- La modelización de ecuaciones estructurales basados en la varianza (PLS) frente a los modelos basados en la covarianza (MEE)</a:t>
            </a:r>
          </a:p>
          <a:p>
            <a:r>
              <a:rPr lang="es-ES" sz="1200" dirty="0"/>
              <a:t>- Software existente para el análisis PLS y el MEE</a:t>
            </a:r>
          </a:p>
          <a:p>
            <a:r>
              <a:rPr lang="es-ES" sz="1200" dirty="0"/>
              <a:t>- Modelización con PLS-SEM y el software SmartPLS</a:t>
            </a:r>
          </a:p>
          <a:p>
            <a:r>
              <a:rPr lang="es-ES" sz="1200" dirty="0"/>
              <a:t>- Análisis, interpretación y valoración de un modelo PLS</a:t>
            </a:r>
          </a:p>
          <a:p>
            <a:r>
              <a:rPr lang="es-ES" sz="1200" dirty="0"/>
              <a:t>- Informe de resultados de un modelo de PLS-SEM</a:t>
            </a:r>
          </a:p>
          <a:p>
            <a:r>
              <a:rPr lang="es-ES" sz="1200" dirty="0"/>
              <a:t>- Análisis de los efectos mediadores y moderadores</a:t>
            </a:r>
          </a:p>
          <a:p>
            <a:r>
              <a:rPr lang="es-ES" sz="1200" dirty="0"/>
              <a:t>- Estructuras con constructos de segundo orden. Constructos multidimensionales.</a:t>
            </a:r>
          </a:p>
          <a:p>
            <a:pPr marL="88900" indent="-88900"/>
            <a:r>
              <a:rPr lang="es-ES" sz="1200" dirty="0"/>
              <a:t>- Ejemplos prácticos de análisis de publicaciones de impacto utilizando la modelización PLS-SEM con constructos de primer orden y multidimensionales. Efectos mediación y moderación</a:t>
            </a:r>
          </a:p>
          <a:p>
            <a:pPr>
              <a:lnSpc>
                <a:spcPct val="90000"/>
              </a:lnSpc>
            </a:pPr>
            <a:endParaRPr lang="es-ES" sz="1100" dirty="0"/>
          </a:p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 objetivo:</a:t>
            </a:r>
          </a:p>
          <a:p>
            <a:pPr>
              <a:lnSpc>
                <a:spcPct val="90000"/>
              </a:lnSpc>
            </a:pPr>
            <a:r>
              <a:rPr lang="es-ES" sz="1600" dirty="0"/>
              <a:t>Alumnos de doctorado e investigadores en general que estén interesados en procesar encuestas y datos secundarios con ecuaciones estructurales</a:t>
            </a:r>
          </a:p>
          <a:p>
            <a:pPr>
              <a:lnSpc>
                <a:spcPct val="90000"/>
              </a:lnSpc>
            </a:pPr>
            <a:endParaRPr lang="es-ES" sz="1100" dirty="0"/>
          </a:p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necesario:</a:t>
            </a:r>
          </a:p>
          <a:p>
            <a:pPr>
              <a:lnSpc>
                <a:spcPct val="90000"/>
              </a:lnSpc>
            </a:pPr>
            <a:r>
              <a:rPr lang="es-ES" sz="1600" dirty="0"/>
              <a:t>Portátil y software SmartPLS 4. Se recomienda traerlo cargado. Se puede descargar de manera gratuita en: </a:t>
            </a:r>
            <a:r>
              <a:rPr lang="es-ES" sz="1600" dirty="0">
                <a:hlinkClick r:id="rId3"/>
              </a:rPr>
              <a:t>https://www.smartpls.com/free-trial/</a:t>
            </a:r>
            <a:r>
              <a:rPr lang="es-ES" sz="1600" u="sng" dirty="0"/>
              <a:t> </a:t>
            </a:r>
          </a:p>
          <a:p>
            <a:pPr>
              <a:lnSpc>
                <a:spcPct val="90000"/>
              </a:lnSpc>
            </a:pPr>
            <a:endParaRPr lang="es-ES" sz="1100" dirty="0"/>
          </a:p>
          <a:p>
            <a:pPr>
              <a:lnSpc>
                <a:spcPct val="90000"/>
              </a:lnSpc>
            </a:pPr>
            <a:r>
              <a:rPr lang="es-E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apuntarse:</a:t>
            </a:r>
          </a:p>
          <a:p>
            <a:pPr>
              <a:lnSpc>
                <a:spcPct val="90000"/>
              </a:lnSpc>
            </a:pPr>
            <a:r>
              <a:rPr lang="es-ES" sz="1600" dirty="0"/>
              <a:t>Enviar un correo electrónico antes del martes 09 de abril a: </a:t>
            </a:r>
            <a:r>
              <a:rPr lang="es-ES" sz="1600" dirty="0">
                <a:hlinkClick r:id="rId4"/>
              </a:rPr>
              <a:t>alicia.ramirezo@uah.es</a:t>
            </a:r>
            <a:r>
              <a:rPr lang="es-ES" sz="1600" dirty="0"/>
              <a:t> </a:t>
            </a:r>
          </a:p>
        </p:txBody>
      </p:sp>
      <p:sp>
        <p:nvSpPr>
          <p:cNvPr id="2" name="AutoShape 2" descr="Resultado de imagen de san francisco"/>
          <p:cNvSpPr>
            <a:spLocks noChangeAspect="1" noChangeArrowheads="1"/>
          </p:cNvSpPr>
          <p:nvPr/>
        </p:nvSpPr>
        <p:spPr bwMode="auto">
          <a:xfrm>
            <a:off x="944761" y="2942927"/>
            <a:ext cx="17145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" name="CuadroTexto 2"/>
          <p:cNvSpPr txBox="1"/>
          <p:nvPr/>
        </p:nvSpPr>
        <p:spPr>
          <a:xfrm>
            <a:off x="0" y="56456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DOCTORADO EN ECONOMÍA Y GESTIÓN EMPRESARIAL</a:t>
            </a:r>
          </a:p>
        </p:txBody>
      </p:sp>
      <p:pic>
        <p:nvPicPr>
          <p:cNvPr id="1026" name="Picture 2" descr="Imagen del escudo de la UA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10761"/>
            <a:ext cx="1872208" cy="65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de logo universidad de le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3296816"/>
            <a:ext cx="2304256" cy="125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281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332</Words>
  <Application>Microsoft Macintosh PowerPoint</Application>
  <PresentationFormat>A4 (210 x 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Cuesta</dc:creator>
  <cp:lastModifiedBy>Ramírez Orellana Alicia</cp:lastModifiedBy>
  <cp:revision>23</cp:revision>
  <cp:lastPrinted>2020-02-11T21:52:07Z</cp:lastPrinted>
  <dcterms:created xsi:type="dcterms:W3CDTF">2017-04-22T16:51:05Z</dcterms:created>
  <dcterms:modified xsi:type="dcterms:W3CDTF">2024-04-03T07:52:10Z</dcterms:modified>
</cp:coreProperties>
</file>